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acifico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acific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35f45fc9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35f45fc9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87d47da0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87d47da0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5f45fc9e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5f45fc9e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5f45fc9e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5f45fc9e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5f45fc9e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35f45fc9e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5f45fc9e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35f45fc9e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35f45fc9e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35f45fc9e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5f45fc9e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5f45fc9e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35f45fc9e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35f45fc9e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5f45fc9e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35f45fc9e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5f45fc9e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35f45fc9e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8.jpg"/><Relationship Id="rId5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80375" y="727200"/>
            <a:ext cx="4262700" cy="16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Preseptal Cellulitis</a:t>
            </a:r>
            <a:endParaRPr/>
          </a:p>
        </p:txBody>
      </p:sp>
      <p:pic>
        <p:nvPicPr>
          <p:cNvPr id="55" name="Google Shape;55;p13" title="WhatsApp Image 2025-05-14 at 9.12.50 PM.jpeg"/>
          <p:cNvPicPr preferRelativeResize="0"/>
          <p:nvPr/>
        </p:nvPicPr>
        <p:blipFill rotWithShape="1">
          <a:blip r:embed="rId4">
            <a:alphaModFix/>
          </a:blip>
          <a:srcRect b="0" l="-850" r="849" t="0"/>
          <a:stretch/>
        </p:blipFill>
        <p:spPr>
          <a:xfrm>
            <a:off x="3441600" y="388800"/>
            <a:ext cx="5379350" cy="4521601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7500000" dist="95250">
              <a:srgbClr val="000000">
                <a:alpha val="50000"/>
              </a:srgbClr>
            </a:outerShdw>
          </a:effectLst>
        </p:spPr>
      </p:pic>
      <p:sp>
        <p:nvSpPr>
          <p:cNvPr id="56" name="Google Shape;56;p13"/>
          <p:cNvSpPr txBox="1"/>
          <p:nvPr/>
        </p:nvSpPr>
        <p:spPr>
          <a:xfrm>
            <a:off x="79200" y="2649600"/>
            <a:ext cx="31104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Index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Definition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Etiology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Mode of Infection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Clinical Features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Treatment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Reference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Definition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Preseptal Cellulitis refers to the infection of the subcutaneous tissue anterior to the orbital septum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It is included under orbital disease because the facial veins are valveless and preseptal cellulitis may spread posteriorly to produce Orbital Cellulitis.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 title="WhatsApp Image 2025-05-14 at 9.15.10 P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800" y="445025"/>
            <a:ext cx="3152400" cy="42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Etiology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325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Staph. aureus</a:t>
            </a:r>
            <a:endParaRPr>
              <a:solidFill>
                <a:schemeClr val="dk1"/>
              </a:solidFill>
            </a:endParaRPr>
          </a:p>
          <a:p>
            <a:pPr indent="-34290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Streptococcus pyogenes</a:t>
            </a:r>
            <a:endParaRPr>
              <a:solidFill>
                <a:schemeClr val="dk1"/>
              </a:solidFill>
            </a:endParaRPr>
          </a:p>
          <a:p>
            <a:pPr indent="-342900" lvl="0" marL="914400" rtl="0" algn="l"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H. influenzae ( </a:t>
            </a:r>
            <a:r>
              <a:rPr lang="en-GB">
                <a:solidFill>
                  <a:schemeClr val="dk1"/>
                </a:solidFill>
              </a:rPr>
              <a:t>occasionally</a:t>
            </a:r>
            <a:r>
              <a:rPr lang="en-GB">
                <a:solidFill>
                  <a:schemeClr val="dk1"/>
                </a:solidFill>
              </a:rPr>
              <a:t> 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Mode of Infection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2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lang="en-GB">
                <a:solidFill>
                  <a:schemeClr val="dk1"/>
                </a:solidFill>
              </a:rPr>
              <a:t>Exogenous Infections</a:t>
            </a:r>
            <a:endParaRPr>
              <a:solidFill>
                <a:schemeClr val="dk1"/>
              </a:solidFill>
            </a:endParaRPr>
          </a:p>
          <a:p>
            <a:pPr indent="-297497" lvl="1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en-GB">
                <a:solidFill>
                  <a:schemeClr val="dk1"/>
                </a:solidFill>
              </a:rPr>
              <a:t>Laceration,</a:t>
            </a:r>
            <a:endParaRPr>
              <a:solidFill>
                <a:schemeClr val="dk1"/>
              </a:solidFill>
            </a:endParaRPr>
          </a:p>
          <a:p>
            <a:pPr indent="-297497" lvl="1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en-GB">
                <a:solidFill>
                  <a:schemeClr val="dk1"/>
                </a:solidFill>
              </a:rPr>
              <a:t>Insect Bites</a:t>
            </a:r>
            <a:endParaRPr>
              <a:solidFill>
                <a:schemeClr val="dk1"/>
              </a:solidFill>
            </a:endParaRPr>
          </a:p>
          <a:p>
            <a:pPr indent="-297497" lvl="1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en-GB">
                <a:solidFill>
                  <a:schemeClr val="dk1"/>
                </a:solidFill>
              </a:rPr>
              <a:t>Eyelid</a:t>
            </a:r>
            <a:r>
              <a:rPr lang="en-GB">
                <a:solidFill>
                  <a:schemeClr val="dk1"/>
                </a:solidFill>
              </a:rPr>
              <a:t> Operation</a:t>
            </a:r>
            <a:endParaRPr>
              <a:solidFill>
                <a:schemeClr val="dk1"/>
              </a:solidFill>
            </a:endParaRPr>
          </a:p>
          <a:p>
            <a:pPr indent="-317182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lang="en-GB">
                <a:solidFill>
                  <a:schemeClr val="dk1"/>
                </a:solidFill>
              </a:rPr>
              <a:t>Extension from Local Infections</a:t>
            </a:r>
            <a:endParaRPr>
              <a:solidFill>
                <a:schemeClr val="dk1"/>
              </a:solidFill>
            </a:endParaRPr>
          </a:p>
          <a:p>
            <a:pPr indent="-297497" lvl="1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en-GB">
                <a:solidFill>
                  <a:schemeClr val="dk1"/>
                </a:solidFill>
              </a:rPr>
              <a:t>Acute </a:t>
            </a:r>
            <a:r>
              <a:rPr lang="en-GB">
                <a:solidFill>
                  <a:schemeClr val="dk1"/>
                </a:solidFill>
              </a:rPr>
              <a:t>Hordeolum</a:t>
            </a:r>
            <a:endParaRPr>
              <a:solidFill>
                <a:schemeClr val="dk1"/>
              </a:solidFill>
            </a:endParaRPr>
          </a:p>
          <a:p>
            <a:pPr indent="-297497" lvl="1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en-GB">
                <a:solidFill>
                  <a:schemeClr val="dk1"/>
                </a:solidFill>
              </a:rPr>
              <a:t>Acute </a:t>
            </a:r>
            <a:r>
              <a:rPr lang="en-GB">
                <a:solidFill>
                  <a:schemeClr val="dk1"/>
                </a:solidFill>
              </a:rPr>
              <a:t>Dacryocystitis</a:t>
            </a:r>
            <a:r>
              <a:rPr lang="en-GB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17182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lang="en-GB">
                <a:solidFill>
                  <a:schemeClr val="dk1"/>
                </a:solidFill>
              </a:rPr>
              <a:t>Endogenous Infections</a:t>
            </a:r>
            <a:endParaRPr>
              <a:solidFill>
                <a:schemeClr val="dk1"/>
              </a:solidFill>
            </a:endParaRPr>
          </a:p>
          <a:p>
            <a:pPr indent="-297497" lvl="1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en-GB">
                <a:solidFill>
                  <a:schemeClr val="dk1"/>
                </a:solidFill>
              </a:rPr>
              <a:t>Hematogenous spread from</a:t>
            </a:r>
            <a:endParaRPr>
              <a:solidFill>
                <a:schemeClr val="dk1"/>
              </a:solidFill>
            </a:endParaRPr>
          </a:p>
          <a:p>
            <a:pPr indent="-297497" lvl="2" marL="18288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-GB">
                <a:solidFill>
                  <a:schemeClr val="dk1"/>
                </a:solidFill>
              </a:rPr>
              <a:t>Middle ear</a:t>
            </a:r>
            <a:endParaRPr>
              <a:solidFill>
                <a:schemeClr val="dk1"/>
              </a:solidFill>
            </a:endParaRPr>
          </a:p>
          <a:p>
            <a:pPr indent="-297497" lvl="2" marL="18288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-GB">
                <a:solidFill>
                  <a:schemeClr val="dk1"/>
                </a:solidFill>
              </a:rPr>
              <a:t>Upper Respiratory Tract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Clinical Features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Painful acute periorbital swelling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Erythema and hyperemia of lids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Fever and </a:t>
            </a:r>
            <a:r>
              <a:rPr lang="en-GB">
                <a:solidFill>
                  <a:schemeClr val="dk1"/>
                </a:solidFill>
              </a:rPr>
              <a:t>leukocytosis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Proptosis is </a:t>
            </a:r>
            <a:r>
              <a:rPr b="1" lang="en-GB">
                <a:solidFill>
                  <a:schemeClr val="dk1"/>
                </a:solidFill>
              </a:rPr>
              <a:t>absent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Visual Acuity is Normal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Ocular</a:t>
            </a:r>
            <a:r>
              <a:rPr lang="en-GB">
                <a:solidFill>
                  <a:schemeClr val="dk1"/>
                </a:solidFill>
              </a:rPr>
              <a:t> Movement - Normal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❖"/>
            </a:pPr>
            <a:r>
              <a:rPr lang="en-GB">
                <a:solidFill>
                  <a:schemeClr val="dk1"/>
                </a:solidFill>
              </a:rPr>
              <a:t>Conjunctiva</a:t>
            </a:r>
            <a:r>
              <a:rPr lang="en-GB">
                <a:solidFill>
                  <a:schemeClr val="dk1"/>
                </a:solidFill>
              </a:rPr>
              <a:t> usually </a:t>
            </a:r>
            <a:r>
              <a:rPr lang="en-GB">
                <a:solidFill>
                  <a:schemeClr val="dk1"/>
                </a:solidFill>
              </a:rPr>
              <a:t>not</a:t>
            </a:r>
            <a:r>
              <a:rPr lang="en-GB">
                <a:solidFill>
                  <a:schemeClr val="dk1"/>
                </a:solidFill>
              </a:rPr>
              <a:t> congested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2" name="Google Shape;92;p19" title="WhatsApp Image 2025-05-14 at 9.17.55 PM.jpeg"/>
          <p:cNvPicPr preferRelativeResize="0"/>
          <p:nvPr/>
        </p:nvPicPr>
        <p:blipFill rotWithShape="1">
          <a:blip r:embed="rId4">
            <a:alphaModFix/>
          </a:blip>
          <a:srcRect b="0" l="5944" r="0" t="0"/>
          <a:stretch/>
        </p:blipFill>
        <p:spPr>
          <a:xfrm>
            <a:off x="4507199" y="867125"/>
            <a:ext cx="4380875" cy="3495675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6480000" dist="1143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</a:t>
            </a:r>
            <a:r>
              <a:rPr lang="en-GB"/>
              <a:t>reseptal Cellulitis </a:t>
            </a:r>
            <a:r>
              <a:rPr lang="en-GB"/>
              <a:t>Diagrammatic</a:t>
            </a:r>
            <a:r>
              <a:rPr lang="en-GB"/>
              <a:t> Representation</a:t>
            </a:r>
            <a:endParaRPr/>
          </a:p>
        </p:txBody>
      </p:sp>
      <p:pic>
        <p:nvPicPr>
          <p:cNvPr id="98" name="Google Shape;98;p20" title="WhatsApp Image 2025-05-14 at 9.18.51 PM (1)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4636167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 title="WhatsApp Image 2025-05-14 at 9.18.51 PM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3767" y="1508525"/>
            <a:ext cx="38100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Treatment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b="1" lang="en-GB">
                <a:solidFill>
                  <a:schemeClr val="dk1"/>
                </a:solidFill>
              </a:rPr>
              <a:t>Systemic </a:t>
            </a:r>
            <a:r>
              <a:rPr b="1" lang="en-GB">
                <a:solidFill>
                  <a:schemeClr val="dk1"/>
                </a:solidFill>
              </a:rPr>
              <a:t>Antibiotics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i="1" lang="en-GB">
                <a:solidFill>
                  <a:schemeClr val="dk1"/>
                </a:solidFill>
              </a:rPr>
              <a:t>Mild to Moderate Cases</a:t>
            </a:r>
            <a:endParaRPr i="1"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-GB">
                <a:solidFill>
                  <a:schemeClr val="dk1"/>
                </a:solidFill>
              </a:rPr>
              <a:t>Co-</a:t>
            </a:r>
            <a:r>
              <a:rPr lang="en-GB">
                <a:solidFill>
                  <a:schemeClr val="dk1"/>
                </a:solidFill>
              </a:rPr>
              <a:t>amoxiclav</a:t>
            </a:r>
            <a:r>
              <a:rPr lang="en-GB">
                <a:solidFill>
                  <a:schemeClr val="dk1"/>
                </a:solidFill>
              </a:rPr>
              <a:t> 500/125 mg TDS </a:t>
            </a:r>
            <a:r>
              <a:rPr b="1" lang="en-GB">
                <a:solidFill>
                  <a:schemeClr val="dk1"/>
                </a:solidFill>
              </a:rPr>
              <a:t>or </a:t>
            </a:r>
            <a:r>
              <a:rPr lang="en-GB">
                <a:solidFill>
                  <a:schemeClr val="dk1"/>
                </a:solidFill>
              </a:rPr>
              <a:t>flucloxacillin</a:t>
            </a:r>
            <a:r>
              <a:rPr lang="en-GB">
                <a:solidFill>
                  <a:schemeClr val="dk1"/>
                </a:solidFill>
              </a:rPr>
              <a:t> 500mg QID x10 days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i="1" lang="en-GB">
                <a:solidFill>
                  <a:schemeClr val="dk1"/>
                </a:solidFill>
              </a:rPr>
              <a:t>Severe Cases</a:t>
            </a:r>
            <a:endParaRPr i="1"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-GB">
                <a:solidFill>
                  <a:schemeClr val="dk1"/>
                </a:solidFill>
              </a:rPr>
              <a:t>Hospitalisation for IV route</a:t>
            </a:r>
            <a:endParaRPr>
              <a:solidFill>
                <a:schemeClr val="dk1"/>
              </a:solidFill>
            </a:endParaRPr>
          </a:p>
          <a:p>
            <a:pPr indent="-317500" lvl="3" marL="18288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>
                <a:solidFill>
                  <a:schemeClr val="dk1"/>
                </a:solidFill>
              </a:rPr>
              <a:t>Ceftriaxone 1-2 g/day in divided dose x 4-5 days —----&gt; Treat as Mild Case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b="1" lang="en-GB">
                <a:solidFill>
                  <a:schemeClr val="dk1"/>
                </a:solidFill>
              </a:rPr>
              <a:t>Systemic Analgesics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➢"/>
            </a:pPr>
            <a:r>
              <a:rPr lang="en-GB">
                <a:solidFill>
                  <a:schemeClr val="dk1"/>
                </a:solidFill>
              </a:rPr>
              <a:t>To reduce pain and </a:t>
            </a:r>
            <a:r>
              <a:rPr lang="en-GB">
                <a:solidFill>
                  <a:schemeClr val="dk1"/>
                </a:solidFill>
              </a:rPr>
              <a:t>inflammation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Treatment (contd.)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b="1" lang="en-GB">
                <a:solidFill>
                  <a:schemeClr val="dk1"/>
                </a:solidFill>
              </a:rPr>
              <a:t>Warm Compresses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-GB">
                <a:solidFill>
                  <a:schemeClr val="dk1"/>
                </a:solidFill>
              </a:rPr>
              <a:t>2-3 times a day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-GB">
                <a:solidFill>
                  <a:schemeClr val="dk1"/>
                </a:solidFill>
              </a:rPr>
              <a:t>Have soothing effect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b="1" lang="en-GB">
                <a:solidFill>
                  <a:schemeClr val="dk1"/>
                </a:solidFill>
              </a:rPr>
              <a:t>Surgical </a:t>
            </a:r>
            <a:r>
              <a:rPr b="1" lang="en-GB">
                <a:solidFill>
                  <a:schemeClr val="dk1"/>
                </a:solidFill>
              </a:rPr>
              <a:t>Exploration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-GB">
                <a:solidFill>
                  <a:schemeClr val="dk1"/>
                </a:solidFill>
              </a:rPr>
              <a:t>In the presence of 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-GB">
                <a:solidFill>
                  <a:schemeClr val="dk1"/>
                </a:solidFill>
              </a:rPr>
              <a:t>F</a:t>
            </a:r>
            <a:r>
              <a:rPr lang="en-GB">
                <a:solidFill>
                  <a:schemeClr val="dk1"/>
                </a:solidFill>
              </a:rPr>
              <a:t>luctuant</a:t>
            </a:r>
            <a:r>
              <a:rPr lang="en-GB">
                <a:solidFill>
                  <a:schemeClr val="dk1"/>
                </a:solidFill>
              </a:rPr>
              <a:t> mass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-GB">
                <a:solidFill>
                  <a:schemeClr val="dk1"/>
                </a:solidFill>
              </a:rPr>
              <a:t>Abscess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</a:pPr>
            <a:r>
              <a:rPr lang="en-GB">
                <a:solidFill>
                  <a:schemeClr val="dk1"/>
                </a:solidFill>
              </a:rPr>
              <a:t>Foreign Body suspected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References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Text of Ophthalmology, A K Khurana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Parsons’ Disease of the Eye 24th ed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279500" y="4271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latin typeface="Pacifico"/>
                <a:ea typeface="Pacifico"/>
                <a:cs typeface="Pacifico"/>
                <a:sym typeface="Pacifico"/>
              </a:rPr>
              <a:t>Thank you</a:t>
            </a:r>
            <a:endParaRPr sz="322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0950" y="218250"/>
            <a:ext cx="5829300" cy="3886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